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328" r:id="rId2"/>
    <p:sldId id="330" r:id="rId3"/>
    <p:sldId id="385" r:id="rId4"/>
    <p:sldId id="370" r:id="rId5"/>
    <p:sldId id="378" r:id="rId6"/>
    <p:sldId id="379" r:id="rId7"/>
    <p:sldId id="380" r:id="rId8"/>
    <p:sldId id="383" r:id="rId9"/>
    <p:sldId id="371" r:id="rId10"/>
    <p:sldId id="382" r:id="rId11"/>
    <p:sldId id="372" r:id="rId12"/>
    <p:sldId id="373" r:id="rId13"/>
    <p:sldId id="384" r:id="rId14"/>
    <p:sldId id="381" r:id="rId15"/>
    <p:sldId id="374" r:id="rId16"/>
    <p:sldId id="375" r:id="rId17"/>
    <p:sldId id="3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A32"/>
    <a:srgbClr val="E31831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43"/>
  </p:normalViewPr>
  <p:slideViewPr>
    <p:cSldViewPr snapToGrid="0" snapToObjects="1">
      <p:cViewPr varScale="1">
        <p:scale>
          <a:sx n="84" d="100"/>
          <a:sy n="84" d="100"/>
        </p:scale>
        <p:origin x="581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A63E1-67BA-2B4C-82F8-767381947050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CDDB9-978F-E046-8E19-F4605FEBBF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5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CDDB9-978F-E046-8E19-F4605FEBBF4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70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CDDB9-978F-E046-8E19-F4605FEBBF4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F3F5A-D3BA-8847-9F68-007DFDCCBA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72662"/>
            <a:ext cx="10754710" cy="275469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E1791E-F1B1-F442-BD80-1027D505EB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654043"/>
            <a:ext cx="10754710" cy="15001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and/or author’s name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35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CD43-6FEF-3C4B-947A-2F4B26CB98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department contact info slide title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501E6-0927-9247-99B8-8820F65095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96086" y="3416631"/>
            <a:ext cx="8957714" cy="48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Department Twitter or delete icon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3F9D24D-0BFB-9B45-BD40-AD0C2A58CA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96086" y="2680908"/>
            <a:ext cx="8957714" cy="48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Department Facebook or delete icon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1D1DFAA-856C-BD49-95ED-4428C1D997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6086" y="4152354"/>
            <a:ext cx="8957714" cy="48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Department Instagram or delete icon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ED7F4D0-919F-C14C-A338-804F204F3F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96086" y="4884304"/>
            <a:ext cx="8957714" cy="48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Department </a:t>
            </a:r>
            <a:r>
              <a:rPr lang="en-US" dirty="0" err="1"/>
              <a:t>Youtube</a:t>
            </a:r>
            <a:r>
              <a:rPr lang="en-US" dirty="0"/>
              <a:t> or delete icon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18C4912-9759-7246-878B-2791CDE175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96086" y="1948958"/>
            <a:ext cx="8957714" cy="48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Department website here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231570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ackgrou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51E80C-48C6-6449-9380-864FB8C5AC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72662"/>
            <a:ext cx="10754710" cy="275469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0EDD42D-C84C-1C41-927A-126C97A0B5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654043"/>
            <a:ext cx="1075471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and/or author’s name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1591107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ackgrou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8C2C41-3D62-5E4B-9930-3AD9076086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B0A240-713D-9242-9E6E-48BD299B08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23837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4255296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ackground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3642388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rk Schoo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F807D-9148-774C-8935-72DA3BB216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1155"/>
            <a:ext cx="10515600" cy="372383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600917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rospac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F807D-9148-774C-8935-72DA3BB216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1155"/>
            <a:ext cx="10515600" cy="372383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1226511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rospac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D2F204-6758-434D-B155-C3644C2D0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F4B87F-4364-A344-8C42-792CC09021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238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715012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engineer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F807D-9148-774C-8935-72DA3BB216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1155"/>
            <a:ext cx="10515600" cy="372383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4151147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engineer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D2F204-6758-434D-B155-C3644C2D0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F4B87F-4364-A344-8C42-792CC09021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238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2183588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B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F807D-9148-774C-8935-72DA3BB216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1155"/>
            <a:ext cx="10515600" cy="372383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3752504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1D87A-4AB4-3F49-84A6-5373C6001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7462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F5081-A59A-894E-B0A6-638E58C33D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6540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subtitle and/or author’s name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119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B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D2F204-6758-434D-B155-C3644C2D0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F4B87F-4364-A344-8C42-792CC09021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238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3021804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F807D-9148-774C-8935-72DA3BB216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1155"/>
            <a:ext cx="10515600" cy="372383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3085707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D2F204-6758-434D-B155-C3644C2D0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F4B87F-4364-A344-8C42-792CC09021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238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894563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F807D-9148-774C-8935-72DA3BB216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1155"/>
            <a:ext cx="10515600" cy="372383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2148876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D2F204-6758-434D-B155-C3644C2D0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F4B87F-4364-A344-8C42-792CC09021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238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3711182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P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F807D-9148-774C-8935-72DA3BB216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1155"/>
            <a:ext cx="10515600" cy="372383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1861083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P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D2F204-6758-434D-B155-C3644C2D0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F4B87F-4364-A344-8C42-792CC09021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238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4135382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F807D-9148-774C-8935-72DA3BB216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1155"/>
            <a:ext cx="10515600" cy="372383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1348344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D2F204-6758-434D-B155-C3644C2D0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F4B87F-4364-A344-8C42-792CC09021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238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2116409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chanical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F807D-9148-774C-8935-72DA3BB216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1155"/>
            <a:ext cx="10515600" cy="372383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109521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EE415-1D70-1A45-AAC3-0F82BCADE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65EE4-2314-F940-A229-63C3D7C29AA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097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chanical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D2F204-6758-434D-B155-C3644C2D0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F4B87F-4364-A344-8C42-792CC09021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238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26182185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F807D-9148-774C-8935-72DA3BB216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1155"/>
            <a:ext cx="10515600" cy="372383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20227518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D2F204-6758-434D-B155-C3644C2D0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F4B87F-4364-A344-8C42-792CC09021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238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25059730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ech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F807D-9148-774C-8935-72DA3BB216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1155"/>
            <a:ext cx="10515600" cy="372383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11788901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ech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D2F204-6758-434D-B155-C3644C2D0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F4B87F-4364-A344-8C42-792CC09021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238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2665135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F807D-9148-774C-8935-72DA3BB216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1155"/>
            <a:ext cx="10515600" cy="372383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40402691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D2F204-6758-434D-B155-C3644C2D0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F4B87F-4364-A344-8C42-792CC09021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238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8688272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I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F807D-9148-774C-8935-72DA3BB216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1155"/>
            <a:ext cx="10515600" cy="372383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37636995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I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D2F204-6758-434D-B155-C3644C2D0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F4B87F-4364-A344-8C42-792CC09021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238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4259062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REAP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F807D-9148-774C-8935-72DA3BB216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1155"/>
            <a:ext cx="10515600" cy="372383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327798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A94E6-3107-3846-9197-CA86B03AAB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EAA58-C5C7-0045-8EF4-ED6B09FB4C0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73434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385E51-FB58-4F45-B87D-63B92B9FC0D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73434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146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REAP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D2F204-6758-434D-B155-C3644C2D0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F4B87F-4364-A344-8C42-792CC09021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238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17674405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schell Institut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F807D-9148-774C-8935-72DA3BB216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1155"/>
            <a:ext cx="10515600" cy="372383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12872353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schell Institut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D2F204-6758-434D-B155-C3644C2D0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F4B87F-4364-A344-8C42-792CC09021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238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826262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7C79E-1D6E-0340-8FD9-780A22946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0FC09-50C2-C74C-9244-2E536E7D90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7046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CA063A-30A1-364E-8BDC-FDB4282C918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04438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06274F-15B8-8548-BD59-8A79AAB518D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7046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AA3524-88E1-BB45-9062-DF4B908A298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04438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4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5B172-CA27-7540-A742-3EFFD3715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28747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3F021-7697-A642-861D-A90D498C47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0"/>
            <a:ext cx="3932237" cy="10037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slide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789AD-A9C8-8041-87C6-C420904F54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45720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D0E60D1-1916-0A45-93FF-59F54202EAE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839788" y="1744718"/>
            <a:ext cx="3932237" cy="37206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359831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B781-07C4-3B4A-B015-DACE1998EF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0037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slide title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633B6E-6D8E-DC43-94C9-6D614DFC0D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2200" cy="50081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0B0B8-2606-EF4D-B56D-D1FFEA3BB32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744718"/>
            <a:ext cx="3932237" cy="37206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2823382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362943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C4D8C9-EB84-8844-A706-81E8D7757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CDE28-BCD7-8145-AA3F-41CBC87C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23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374760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5" r:id="rId9"/>
    <p:sldLayoutId id="2147483658" r:id="rId10"/>
    <p:sldLayoutId id="2147483667" r:id="rId11"/>
    <p:sldLayoutId id="2147483668" r:id="rId12"/>
    <p:sldLayoutId id="2147483678" r:id="rId13"/>
    <p:sldLayoutId id="2147483659" r:id="rId14"/>
    <p:sldLayoutId id="2147483669" r:id="rId15"/>
    <p:sldLayoutId id="2147483670" r:id="rId16"/>
    <p:sldLayoutId id="2147483660" r:id="rId17"/>
    <p:sldLayoutId id="2147483671" r:id="rId18"/>
    <p:sldLayoutId id="2147483661" r:id="rId19"/>
    <p:sldLayoutId id="2147483672" r:id="rId20"/>
    <p:sldLayoutId id="2147483662" r:id="rId21"/>
    <p:sldLayoutId id="2147483673" r:id="rId22"/>
    <p:sldLayoutId id="2147483663" r:id="rId23"/>
    <p:sldLayoutId id="2147483674" r:id="rId24"/>
    <p:sldLayoutId id="2147483664" r:id="rId25"/>
    <p:sldLayoutId id="2147483675" r:id="rId26"/>
    <p:sldLayoutId id="2147483665" r:id="rId27"/>
    <p:sldLayoutId id="2147483677" r:id="rId28"/>
    <p:sldLayoutId id="2147483666" r:id="rId29"/>
    <p:sldLayoutId id="2147483676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https://www.youtube.com/embed/PDMPhvxTxvc?feature=oembed" TargetMode="External"/><Relationship Id="rId1" Type="http://schemas.openxmlformats.org/officeDocument/2006/relationships/video" Target="https://www.youtube.com/embed/4Bmv51sXYaY?feature=oembed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go.umd.edu/ENME480-25-Survey" TargetMode="External"/><Relationship Id="rId2" Type="http://schemas.openxmlformats.org/officeDocument/2006/relationships/hyperlink" Target="https://academy.universal-robots.com/free-e-learning/e-series-e-learning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hyperlink" Target="enme480.github.io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1D34B-9B90-9C44-97A5-C4520EC6D0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ENME480 Labs</a:t>
            </a:r>
            <a:br>
              <a:rPr lang="en-US" dirty="0"/>
            </a:br>
            <a:r>
              <a:rPr lang="en-US" dirty="0"/>
              <a:t>Week 1 - Basics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86522-E19D-9841-99F5-F4AF65CBB1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Alex Beyer, Kaustubh Joshi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5300A8-9188-4643-8521-99F009CDA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30425"/>
            <a:ext cx="7315200" cy="365125"/>
          </a:xfrm>
        </p:spPr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1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92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4D56D-70CA-6B77-6E3B-D63D8CFB1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36BBF-4D81-B0DA-C7DF-781179C5B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C2957-0AF9-0C52-7D0B-3979CBCBA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AB60AF-D47B-EB97-9AA7-254A376B76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3462"/>
            <a:ext cx="7315200" cy="365125"/>
          </a:xfrm>
        </p:spPr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Online Media 4" title="ENME480 Final Project - Pick/Place and Stacking">
            <a:hlinkClick r:id="" action="ppaction://media"/>
            <a:extLst>
              <a:ext uri="{FF2B5EF4-FFF2-40B4-BE49-F238E27FC236}">
                <a16:creationId xmlns:a16="http://schemas.microsoft.com/office/drawing/2014/main" id="{726C0AC3-453C-6EF6-9A4E-E1B97511E4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5220" y="1728853"/>
            <a:ext cx="5853715" cy="3304764"/>
          </a:xfrm>
          <a:prstGeom prst="rect">
            <a:avLst/>
          </a:prstGeom>
        </p:spPr>
      </p:pic>
      <p:pic>
        <p:nvPicPr>
          <p:cNvPr id="6" name="Online Media 5" title="ENME480_Intro_to_Robotics_Extra credit">
            <a:hlinkClick r:id="" action="ppaction://media"/>
            <a:extLst>
              <a:ext uri="{FF2B5EF4-FFF2-40B4-BE49-F238E27FC236}">
                <a16:creationId xmlns:a16="http://schemas.microsoft.com/office/drawing/2014/main" id="{F48054E5-DC34-308A-D71F-7E9A501E190F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326451" y="1728854"/>
            <a:ext cx="5853715" cy="33047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8F7EBB-5AAB-F9A2-3FA9-5DD5BFB0E2A0}"/>
              </a:ext>
            </a:extLst>
          </p:cNvPr>
          <p:cNvSpPr txBox="1"/>
          <p:nvPr/>
        </p:nvSpPr>
        <p:spPr>
          <a:xfrm>
            <a:off x="315220" y="5652134"/>
            <a:ext cx="543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Credit: </a:t>
            </a:r>
            <a:r>
              <a:rPr lang="en-US" dirty="0" err="1"/>
              <a:t>Robsun</a:t>
            </a:r>
            <a:r>
              <a:rPr lang="en-US" dirty="0"/>
              <a:t> Gina (student from last years class)</a:t>
            </a:r>
          </a:p>
        </p:txBody>
      </p:sp>
    </p:spTree>
    <p:extLst>
      <p:ext uri="{BB962C8B-B14F-4D97-AF65-F5344CB8AC3E}">
        <p14:creationId xmlns:p14="http://schemas.microsoft.com/office/powerpoint/2010/main" val="290989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134-B739-3C4F-9C70-4C15AB73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9B6CA-60D4-D342-A234-2332F483D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91463" cy="3723837"/>
          </a:xfrm>
        </p:spPr>
        <p:txBody>
          <a:bodyPr/>
          <a:lstStyle/>
          <a:p>
            <a:r>
              <a:rPr lang="en-US" dirty="0"/>
              <a:t>Universal Robotics UR3e Robotic Arms</a:t>
            </a:r>
          </a:p>
          <a:p>
            <a:pPr lvl="1"/>
            <a:r>
              <a:rPr lang="en-US" dirty="0"/>
              <a:t>6 </a:t>
            </a:r>
            <a:r>
              <a:rPr lang="en-US" dirty="0" err="1"/>
              <a:t>DoF</a:t>
            </a:r>
            <a:r>
              <a:rPr lang="en-US" dirty="0"/>
              <a:t> Robot</a:t>
            </a:r>
          </a:p>
          <a:p>
            <a:pPr lvl="1"/>
            <a:r>
              <a:rPr lang="en-US" dirty="0"/>
              <a:t>3kg payload</a:t>
            </a:r>
          </a:p>
          <a:p>
            <a:pPr lvl="1"/>
            <a:r>
              <a:rPr lang="en-US" dirty="0"/>
              <a:t>Built in user tablet</a:t>
            </a:r>
          </a:p>
          <a:p>
            <a:pPr lvl="1"/>
            <a:r>
              <a:rPr lang="en-US" dirty="0"/>
              <a:t>Supplied ROS drivers to make programming easier &amp; operation safer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E8171-EB85-4746-8D94-A24449DA0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3462"/>
            <a:ext cx="7315200" cy="365125"/>
          </a:xfrm>
        </p:spPr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UR3e">
            <a:extLst>
              <a:ext uri="{FF2B5EF4-FFF2-40B4-BE49-F238E27FC236}">
                <a16:creationId xmlns:a16="http://schemas.microsoft.com/office/drawing/2014/main" id="{AF2AADA7-3175-4C02-0107-71C5DEF2B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25" y="1103887"/>
            <a:ext cx="3875484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085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134-B739-3C4F-9C70-4C15AB73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9B6CA-60D4-D342-A234-2332F483D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8635"/>
            <a:ext cx="11063288" cy="4652962"/>
          </a:xfrm>
        </p:spPr>
        <p:txBody>
          <a:bodyPr>
            <a:normAutofit/>
          </a:bodyPr>
          <a:lstStyle/>
          <a:p>
            <a:r>
              <a:rPr lang="en-US" dirty="0"/>
              <a:t>Ubuntu 22.04 with ROS2 (Humble Hawksbill)</a:t>
            </a:r>
          </a:p>
          <a:p>
            <a:pPr lvl="1"/>
            <a:r>
              <a:rPr lang="en-US" dirty="0"/>
              <a:t>Premade Docker image is available</a:t>
            </a:r>
          </a:p>
          <a:p>
            <a:pPr lvl="1"/>
            <a:r>
              <a:rPr lang="en-US" dirty="0"/>
              <a:t>We strongly recommend you use Docker</a:t>
            </a:r>
          </a:p>
          <a:p>
            <a:pPr lvl="2"/>
            <a:r>
              <a:rPr lang="en-US" dirty="0"/>
              <a:t>VirtualBox works but can cause bugs</a:t>
            </a:r>
          </a:p>
          <a:p>
            <a:pPr lvl="2"/>
            <a:r>
              <a:rPr lang="en-US" dirty="0"/>
              <a:t>VMWare Fusion Pro is free but requires a Broadcom account</a:t>
            </a:r>
          </a:p>
          <a:p>
            <a:pPr lvl="2"/>
            <a:r>
              <a:rPr lang="en-US" dirty="0" err="1"/>
              <a:t>Dualbooting</a:t>
            </a:r>
            <a:r>
              <a:rPr lang="en-US" dirty="0"/>
              <a:t> is another option for more advanced users</a:t>
            </a:r>
          </a:p>
          <a:p>
            <a:pPr lvl="2"/>
            <a:r>
              <a:rPr lang="en-US" dirty="0"/>
              <a:t>WSL2 also offers ROS2 support</a:t>
            </a:r>
          </a:p>
          <a:p>
            <a:pPr lvl="2"/>
            <a:r>
              <a:rPr lang="en-US" dirty="0"/>
              <a:t>Native Windows/OSX support is not good</a:t>
            </a:r>
          </a:p>
          <a:p>
            <a:pPr lvl="1"/>
            <a:r>
              <a:rPr lang="en-US" dirty="0"/>
              <a:t>We aren’t planning to offer support for non-Docker installs</a:t>
            </a:r>
          </a:p>
          <a:p>
            <a:r>
              <a:rPr lang="en-US" dirty="0"/>
              <a:t>Preferred Python Code Editor (i.e. </a:t>
            </a:r>
            <a:r>
              <a:rPr lang="en-US" dirty="0" err="1"/>
              <a:t>VSCode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E8171-EB85-4746-8D94-A24449DA0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3462"/>
            <a:ext cx="7315200" cy="365125"/>
          </a:xfrm>
        </p:spPr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Beginner's Guide: How To Install Ubuntu Linux 18.04 LTS">
            <a:extLst>
              <a:ext uri="{FF2B5EF4-FFF2-40B4-BE49-F238E27FC236}">
                <a16:creationId xmlns:a16="http://schemas.microsoft.com/office/drawing/2014/main" id="{3423705D-724B-710B-C3C0-3D4A05EF6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416" y="0"/>
            <a:ext cx="2655584" cy="187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OS packages for your robotics application - Pilz US">
            <a:extLst>
              <a:ext uri="{FF2B5EF4-FFF2-40B4-BE49-F238E27FC236}">
                <a16:creationId xmlns:a16="http://schemas.microsoft.com/office/drawing/2014/main" id="{5B6A9D71-5C27-4EA9-616B-A85E9A04D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073" y="3106883"/>
            <a:ext cx="3083671" cy="173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114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134-B739-3C4F-9C70-4C15AB73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Ubuntu?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9B6CA-60D4-D342-A234-2332F483D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Ubuntu is a Linux based OS designed using primarily </a:t>
            </a:r>
            <a:r>
              <a:rPr lang="en-US" i="1" dirty="0"/>
              <a:t>Free and Open Source Software </a:t>
            </a:r>
            <a:r>
              <a:rPr lang="en-US" dirty="0"/>
              <a:t>(FOSS)</a:t>
            </a:r>
          </a:p>
          <a:p>
            <a:pPr lvl="1"/>
            <a:r>
              <a:rPr lang="en-US" dirty="0"/>
              <a:t>Nothing is closed to the user; its extremely customizable</a:t>
            </a:r>
          </a:p>
          <a:p>
            <a:pPr lvl="1"/>
            <a:r>
              <a:rPr lang="en-US" dirty="0"/>
              <a:t>Easy to mod</a:t>
            </a:r>
          </a:p>
          <a:p>
            <a:pPr lvl="1"/>
            <a:r>
              <a:rPr lang="en-US" dirty="0"/>
              <a:t>Runs on </a:t>
            </a:r>
            <a:r>
              <a:rPr lang="en-US" i="1" dirty="0"/>
              <a:t>almost</a:t>
            </a:r>
            <a:r>
              <a:rPr lang="en-US" dirty="0"/>
              <a:t> any hardware made in the last decade</a:t>
            </a:r>
          </a:p>
          <a:p>
            <a:pPr lvl="1"/>
            <a:r>
              <a:rPr lang="en-US" dirty="0"/>
              <a:t>Software support isn’t always great</a:t>
            </a:r>
          </a:p>
          <a:p>
            <a:r>
              <a:rPr lang="en-US" dirty="0"/>
              <a:t>We will give a more in depth tutorial on Ubuntu next week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E8171-EB85-4746-8D94-A24449DA0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3462"/>
            <a:ext cx="7315200" cy="365125"/>
          </a:xfrm>
        </p:spPr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46111A31-5DF7-FCBF-A455-3DAD2E256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547" y="538230"/>
            <a:ext cx="3273253" cy="115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903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42A8B-D291-69DC-0720-672541710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CA551-7524-A222-A0EB-157DC685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5DFA0-8C26-C508-9662-6796A08C5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8635"/>
            <a:ext cx="7201685" cy="4652962"/>
          </a:xfrm>
        </p:spPr>
        <p:txBody>
          <a:bodyPr>
            <a:normAutofit/>
          </a:bodyPr>
          <a:lstStyle/>
          <a:p>
            <a:r>
              <a:rPr lang="en-US" dirty="0"/>
              <a:t>Let’s you package a bunch of settings and programs into an </a:t>
            </a:r>
            <a:r>
              <a:rPr lang="en-US" i="1" dirty="0"/>
              <a:t>image</a:t>
            </a:r>
            <a:r>
              <a:rPr lang="en-US" dirty="0"/>
              <a:t> that anyone can load and instantly get to a known-stable state</a:t>
            </a:r>
          </a:p>
          <a:p>
            <a:r>
              <a:rPr lang="en-US" dirty="0"/>
              <a:t>Can be broken then deleted and reinstalled easily to get back to a working state</a:t>
            </a:r>
          </a:p>
          <a:p>
            <a:r>
              <a:rPr lang="en-US" dirty="0"/>
              <a:t>Super useful for things that </a:t>
            </a:r>
            <a:r>
              <a:rPr lang="en-US"/>
              <a:t>break easily, like ROS!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D66B8E-0E64-4567-B992-5A3E4E6874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3462"/>
            <a:ext cx="7315200" cy="365125"/>
          </a:xfrm>
        </p:spPr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14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2" descr="What is a Container? | Docker">
            <a:extLst>
              <a:ext uri="{FF2B5EF4-FFF2-40B4-BE49-F238E27FC236}">
                <a16:creationId xmlns:a16="http://schemas.microsoft.com/office/drawing/2014/main" id="{34EC7F2C-9CE0-F653-4FE2-DA1A1C875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885" y="2709949"/>
            <a:ext cx="4152115" cy="331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ntainerization using Docker - GeeksforGeeks">
            <a:extLst>
              <a:ext uri="{FF2B5EF4-FFF2-40B4-BE49-F238E27FC236}">
                <a16:creationId xmlns:a16="http://schemas.microsoft.com/office/drawing/2014/main" id="{02047DD7-184E-178A-6E92-927D92957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192" y="600119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421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134-B739-3C4F-9C70-4C15AB738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722"/>
            <a:ext cx="10515600" cy="830626"/>
          </a:xfrm>
        </p:spPr>
        <p:txBody>
          <a:bodyPr/>
          <a:lstStyle/>
          <a:p>
            <a:r>
              <a:rPr lang="en-US" dirty="0"/>
              <a:t>Virtual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9B6CA-60D4-D342-A234-2332F483D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1739"/>
            <a:ext cx="8581565" cy="5270474"/>
          </a:xfrm>
        </p:spPr>
        <p:txBody>
          <a:bodyPr>
            <a:normAutofit/>
          </a:bodyPr>
          <a:lstStyle/>
          <a:p>
            <a:r>
              <a:rPr lang="en-US" dirty="0"/>
              <a:t>Every computer has an Operating System (Windows, MacOS, …) but not all programs run on every OS</a:t>
            </a:r>
          </a:p>
          <a:p>
            <a:r>
              <a:rPr lang="en-US" dirty="0"/>
              <a:t>VMs let you run one OS within another</a:t>
            </a:r>
          </a:p>
          <a:p>
            <a:pPr lvl="1"/>
            <a:r>
              <a:rPr lang="en-US" dirty="0"/>
              <a:t>For example, ROS has poor Windows support and absolutely no Mac support, but it’s made to run on Ubuntu Linux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E8171-EB85-4746-8D94-A24449DA0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3462"/>
            <a:ext cx="7315200" cy="365125"/>
          </a:xfrm>
        </p:spPr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0AF3CF-5D72-4883-FBF2-F8ABFE838773}"/>
              </a:ext>
            </a:extLst>
          </p:cNvPr>
          <p:cNvSpPr/>
          <p:nvPr/>
        </p:nvSpPr>
        <p:spPr>
          <a:xfrm>
            <a:off x="9419765" y="3976283"/>
            <a:ext cx="2760956" cy="1784982"/>
          </a:xfrm>
          <a:prstGeom prst="roundRect">
            <a:avLst/>
          </a:prstGeom>
          <a:solidFill>
            <a:srgbClr val="5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Hardware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D359164-4729-603D-2029-C4947558E29D}"/>
              </a:ext>
            </a:extLst>
          </p:cNvPr>
          <p:cNvSpPr/>
          <p:nvPr/>
        </p:nvSpPr>
        <p:spPr>
          <a:xfrm>
            <a:off x="9419765" y="2220719"/>
            <a:ext cx="2760956" cy="830626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Hypervisor</a:t>
            </a:r>
          </a:p>
          <a:p>
            <a:pPr algn="ctr"/>
            <a:r>
              <a:rPr lang="en-US" dirty="0"/>
              <a:t>(VMWare, VirtualBox)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7C55397-E466-256A-EB13-18C496061FEA}"/>
              </a:ext>
            </a:extLst>
          </p:cNvPr>
          <p:cNvSpPr/>
          <p:nvPr/>
        </p:nvSpPr>
        <p:spPr>
          <a:xfrm>
            <a:off x="9419765" y="1308538"/>
            <a:ext cx="932156" cy="830626"/>
          </a:xfrm>
          <a:prstGeom prst="roundRect">
            <a:avLst/>
          </a:prstGeom>
          <a:solidFill>
            <a:srgbClr val="5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B7AC5B7-D502-C35B-A6EF-5B04C604FEF1}"/>
              </a:ext>
            </a:extLst>
          </p:cNvPr>
          <p:cNvSpPr/>
          <p:nvPr/>
        </p:nvSpPr>
        <p:spPr>
          <a:xfrm>
            <a:off x="11248565" y="1308538"/>
            <a:ext cx="932156" cy="830626"/>
          </a:xfrm>
          <a:prstGeom prst="roundRect">
            <a:avLst/>
          </a:prstGeom>
          <a:solidFill>
            <a:srgbClr val="5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3D0F3A9-A32D-F2B4-5D95-D6F76D35260B}"/>
              </a:ext>
            </a:extLst>
          </p:cNvPr>
          <p:cNvSpPr/>
          <p:nvPr/>
        </p:nvSpPr>
        <p:spPr>
          <a:xfrm>
            <a:off x="9419765" y="3106266"/>
            <a:ext cx="2760956" cy="830626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Native OS </a:t>
            </a:r>
          </a:p>
          <a:p>
            <a:pPr algn="ctr"/>
            <a:r>
              <a:rPr lang="en-US" dirty="0"/>
              <a:t>(Windows, Mac)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06701CB9-2743-B6AD-FE2D-F3D7656D6D70}"/>
              </a:ext>
            </a:extLst>
          </p:cNvPr>
          <p:cNvSpPr/>
          <p:nvPr/>
        </p:nvSpPr>
        <p:spPr>
          <a:xfrm>
            <a:off x="9774872" y="2040951"/>
            <a:ext cx="213064" cy="284085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9E6E87CC-859C-55D9-FED6-4C7BA26693CA}"/>
              </a:ext>
            </a:extLst>
          </p:cNvPr>
          <p:cNvSpPr/>
          <p:nvPr/>
        </p:nvSpPr>
        <p:spPr>
          <a:xfrm>
            <a:off x="11608111" y="1977421"/>
            <a:ext cx="213064" cy="284085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7F2E94F2-0F2A-5360-927D-6827629BA91C}"/>
              </a:ext>
            </a:extLst>
          </p:cNvPr>
          <p:cNvSpPr/>
          <p:nvPr/>
        </p:nvSpPr>
        <p:spPr>
          <a:xfrm>
            <a:off x="10693711" y="2990857"/>
            <a:ext cx="213064" cy="284085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616542A9-310C-971A-8837-5F9251027662}"/>
              </a:ext>
            </a:extLst>
          </p:cNvPr>
          <p:cNvSpPr/>
          <p:nvPr/>
        </p:nvSpPr>
        <p:spPr>
          <a:xfrm>
            <a:off x="10693711" y="3858647"/>
            <a:ext cx="213064" cy="284085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89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134-B739-3C4F-9C70-4C15AB73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Robotics Operating System (ROS)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9B6CA-60D4-D342-A234-2332F483D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63288" cy="4212646"/>
          </a:xfrm>
        </p:spPr>
        <p:txBody>
          <a:bodyPr>
            <a:normAutofit/>
          </a:bodyPr>
          <a:lstStyle/>
          <a:p>
            <a:r>
              <a:rPr lang="en-US" dirty="0"/>
              <a:t>Modular, open source middleware designed to be a common way of working </a:t>
            </a:r>
            <a:r>
              <a:rPr lang="en-US"/>
              <a:t>with robots</a:t>
            </a:r>
            <a:endParaRPr lang="en-US" dirty="0"/>
          </a:p>
          <a:p>
            <a:r>
              <a:rPr lang="en-US" dirty="0"/>
              <a:t>ENME480 teaches how to use ROS to develop, test and deploy code from one environment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E8171-EB85-4746-8D94-A24449DA0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3462"/>
            <a:ext cx="7315200" cy="365125"/>
          </a:xfrm>
        </p:spPr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16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2" name="Picture 4" descr="ROS packages for your robotics application - Pilz US">
            <a:extLst>
              <a:ext uri="{FF2B5EF4-FFF2-40B4-BE49-F238E27FC236}">
                <a16:creationId xmlns:a16="http://schemas.microsoft.com/office/drawing/2014/main" id="{5B6A9D71-5C27-4EA9-616B-A85E9A04D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437" y="3922100"/>
            <a:ext cx="3770997" cy="211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439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134-B739-3C4F-9C70-4C15AB73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9B6CA-60D4-D342-A234-2332F483D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63288" cy="4212646"/>
          </a:xfrm>
        </p:spPr>
        <p:txBody>
          <a:bodyPr>
            <a:normAutofit/>
          </a:bodyPr>
          <a:lstStyle/>
          <a:p>
            <a:r>
              <a:rPr lang="en-US" dirty="0"/>
              <a:t>Next weeks lab will meet here before heading to RAL for an intro and safety briefing, </a:t>
            </a:r>
            <a:r>
              <a:rPr lang="en-US" i="1" dirty="0"/>
              <a:t>arrive on time!</a:t>
            </a:r>
          </a:p>
          <a:p>
            <a:r>
              <a:rPr lang="en-US" dirty="0"/>
              <a:t>Robot safety training: </a:t>
            </a:r>
            <a:r>
              <a:rPr lang="en-US" dirty="0">
                <a:hlinkClick r:id="rId2"/>
              </a:rPr>
              <a:t>academy.universal-robots.com/free-e-learning/e-series-e-learning/</a:t>
            </a:r>
            <a:endParaRPr lang="en-US" sz="2400" dirty="0"/>
          </a:p>
          <a:p>
            <a:r>
              <a:rPr lang="en-US" dirty="0"/>
              <a:t>Class survey: </a:t>
            </a:r>
            <a:r>
              <a:rPr lang="en-US" dirty="0">
                <a:hlinkClick r:id="rId3" action="ppaction://hlinkfile"/>
              </a:rPr>
              <a:t>go.umd.edu/ENME480-25-Survey</a:t>
            </a:r>
            <a:endParaRPr lang="en-US" dirty="0"/>
          </a:p>
          <a:p>
            <a:r>
              <a:rPr lang="en-US" dirty="0"/>
              <a:t>Course wiki: </a:t>
            </a:r>
            <a:r>
              <a:rPr lang="en-US" dirty="0">
                <a:hlinkClick r:id="rId4" action="ppaction://hlinkfile"/>
              </a:rPr>
              <a:t>enme480.github.io/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E8171-EB85-4746-8D94-A24449DA0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3462"/>
            <a:ext cx="7315200" cy="365125"/>
          </a:xfrm>
        </p:spPr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17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QR Code Image">
            <a:extLst>
              <a:ext uri="{FF2B5EF4-FFF2-40B4-BE49-F238E27FC236}">
                <a16:creationId xmlns:a16="http://schemas.microsoft.com/office/drawing/2014/main" id="{EB149BE7-A776-CC0E-C63F-B31A9C690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096" y="3580777"/>
            <a:ext cx="2375642" cy="237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649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134-B739-3C4F-9C70-4C15AB73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9B6CA-60D4-D342-A234-2332F483D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Alex Beyer</a:t>
            </a:r>
          </a:p>
          <a:p>
            <a:pPr lvl="1"/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Year PhD, undergrad in Mechanical Engineering @ UDelaware</a:t>
            </a:r>
          </a:p>
          <a:p>
            <a:pPr lvl="1"/>
            <a:r>
              <a:rPr lang="en-US" dirty="0"/>
              <a:t>Research work in bioinspired robotics, covert communications and robotic </a:t>
            </a:r>
            <a:r>
              <a:rPr lang="en-US" dirty="0" err="1"/>
              <a:t>metareasoning</a:t>
            </a:r>
            <a:endParaRPr lang="en-US" dirty="0"/>
          </a:p>
          <a:p>
            <a:r>
              <a:rPr lang="en-US" dirty="0"/>
              <a:t>Kaustubh Joshi</a:t>
            </a:r>
          </a:p>
          <a:p>
            <a:pPr lvl="1"/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Year PhD, undergrad in Ocean Engineering @ IIT Madras</a:t>
            </a:r>
          </a:p>
          <a:p>
            <a:pPr lvl="1"/>
            <a:r>
              <a:rPr lang="en-US" dirty="0"/>
              <a:t>Research work in underwater robotics, state estimation and control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E8171-EB85-4746-8D94-A24449DA0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3462"/>
            <a:ext cx="7315200" cy="365125"/>
          </a:xfrm>
        </p:spPr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048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6B9F0-92D3-4189-5214-34430FC52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804C3-F7A8-F1EE-9EC9-4A73F801B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E0C27-A8EA-66AE-FA42-726D21D43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Lab Structure &amp; Grading Policies</a:t>
            </a:r>
          </a:p>
          <a:p>
            <a:pPr lvl="1"/>
            <a:r>
              <a:rPr lang="en-US" dirty="0"/>
              <a:t>Lab Schedule &amp; Class Goals</a:t>
            </a:r>
          </a:p>
          <a:p>
            <a:pPr lvl="1"/>
            <a:r>
              <a:rPr lang="en-US" dirty="0"/>
              <a:t>Final Project Description</a:t>
            </a:r>
          </a:p>
          <a:p>
            <a:pPr lvl="1"/>
            <a:r>
              <a:rPr lang="en-US" dirty="0"/>
              <a:t>Overview of Hardware &amp; Software</a:t>
            </a:r>
          </a:p>
          <a:p>
            <a:pPr lvl="1"/>
            <a:r>
              <a:rPr lang="en-US" dirty="0"/>
              <a:t>Online Safety Training &amp; Lab Group Survey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1AC127-90FF-08DB-DA0D-B7469B9AD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3462"/>
            <a:ext cx="7315200" cy="365125"/>
          </a:xfrm>
        </p:spPr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31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134-B739-3C4F-9C70-4C15AB73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9B6CA-60D4-D342-A234-2332F483D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rooms:</a:t>
            </a:r>
          </a:p>
          <a:p>
            <a:pPr lvl="1"/>
            <a:r>
              <a:rPr lang="en-US" dirty="0"/>
              <a:t>KEB2111 (here!)</a:t>
            </a:r>
          </a:p>
          <a:p>
            <a:pPr lvl="1"/>
            <a:r>
              <a:rPr lang="en-US" dirty="0"/>
              <a:t>IDEA3119</a:t>
            </a:r>
          </a:p>
          <a:p>
            <a:r>
              <a:rPr lang="en-US" dirty="0"/>
              <a:t>Safety training for IDEA3119 next week!</a:t>
            </a:r>
          </a:p>
          <a:p>
            <a:pPr lvl="1"/>
            <a:r>
              <a:rPr lang="en-US" i="1" u="sng" dirty="0"/>
              <a:t>Let the TAs know ASAP if you can’t make it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E8171-EB85-4746-8D94-A24449DA0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3462"/>
            <a:ext cx="7315200" cy="365125"/>
          </a:xfrm>
        </p:spPr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895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134-B739-3C4F-9C70-4C15AB73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Lab/Homework Grading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9B6CA-60D4-D342-A234-2332F483D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75680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Homework:</a:t>
            </a:r>
            <a:endParaRPr lang="en-US" dirty="0"/>
          </a:p>
          <a:p>
            <a:pPr lvl="1"/>
            <a:r>
              <a:rPr lang="en-US" dirty="0"/>
              <a:t>Course </a:t>
            </a:r>
            <a:r>
              <a:rPr lang="en-US" dirty="0" err="1"/>
              <a:t>homeworks</a:t>
            </a:r>
            <a:r>
              <a:rPr lang="en-US" dirty="0"/>
              <a:t> are designed as practice for important skills</a:t>
            </a:r>
          </a:p>
          <a:p>
            <a:r>
              <a:rPr lang="en-US" i="1" dirty="0"/>
              <a:t>Labs:</a:t>
            </a:r>
          </a:p>
          <a:p>
            <a:pPr lvl="1"/>
            <a:r>
              <a:rPr lang="en-US" dirty="0"/>
              <a:t>Groups will be assigned soon(™), most lab assignments will be group based</a:t>
            </a:r>
          </a:p>
          <a:p>
            <a:pPr lvl="1"/>
            <a:r>
              <a:rPr lang="en-US" dirty="0"/>
              <a:t>Each topic will have a few studio sessions in Kim followed by one or more weeks in RAL to get data, the writeup will be due before the next lab session</a:t>
            </a:r>
          </a:p>
          <a:p>
            <a:r>
              <a:rPr lang="en-US" dirty="0"/>
              <a:t>We are fairly flexible with deadlines, but we release answer keys after assignments are due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E8171-EB85-4746-8D94-A24449DA0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3462"/>
            <a:ext cx="7315200" cy="365125"/>
          </a:xfrm>
        </p:spPr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27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134-B739-3C4F-9C70-4C15AB73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Usage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9B6CA-60D4-D342-A234-2332F483D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9364" y="3112255"/>
            <a:ext cx="2393272" cy="1634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/>
              <a:t>Don’t.</a:t>
            </a:r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E8171-EB85-4746-8D94-A24449DA0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3462"/>
            <a:ext cx="7315200" cy="365125"/>
          </a:xfrm>
        </p:spPr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B44357-A2DB-DE49-33B2-A3B27089906A}"/>
              </a:ext>
            </a:extLst>
          </p:cNvPr>
          <p:cNvSpPr txBox="1">
            <a:spLocks/>
          </p:cNvSpPr>
          <p:nvPr/>
        </p:nvSpPr>
        <p:spPr>
          <a:xfrm>
            <a:off x="-689958" y="5542766"/>
            <a:ext cx="11637819" cy="6334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80712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134-B739-3C4F-9C70-4C15AB73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Usage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9B6CA-60D4-D342-A234-2332F483D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764915" cy="357377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AI is good for getting really broad, high level topics down</a:t>
            </a:r>
          </a:p>
          <a:p>
            <a:r>
              <a:rPr lang="en-US" sz="2400" dirty="0"/>
              <a:t>Using AI effectively requires you to already have some knowledge about what you’re asking it. This is an intro class, you probably aren’t there yet.</a:t>
            </a:r>
          </a:p>
          <a:p>
            <a:r>
              <a:rPr lang="en-US" sz="2400" dirty="0"/>
              <a:t>AI is </a:t>
            </a:r>
            <a:r>
              <a:rPr lang="en-US" sz="2400" i="1" dirty="0"/>
              <a:t>really bad</a:t>
            </a:r>
            <a:r>
              <a:rPr lang="en-US" sz="2400" dirty="0"/>
              <a:t> at getting specifics right and tends to be </a:t>
            </a:r>
            <a:r>
              <a:rPr lang="en-US" sz="2400" i="1" dirty="0"/>
              <a:t>confidently wrong</a:t>
            </a:r>
            <a:r>
              <a:rPr lang="en-US" sz="2400" dirty="0"/>
              <a:t> – how many ‘r’s are in strawberry?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 algn="ctr">
              <a:buNone/>
            </a:pPr>
            <a:r>
              <a:rPr lang="en-US" sz="2400" b="1" i="1" u="sng" dirty="0"/>
              <a:t>Using Generative AI to write code which will run on the robots means you won’t be allowed to use the robots again!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E8171-EB85-4746-8D94-A24449DA0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3462"/>
            <a:ext cx="7315200" cy="365125"/>
          </a:xfrm>
        </p:spPr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54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4186C-5EC5-C897-017D-C749BD831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D0AE6C-9D0C-A0DA-B8A6-8DDD01B1B2BB}"/>
              </a:ext>
            </a:extLst>
          </p:cNvPr>
          <p:cNvSpPr txBox="1">
            <a:spLocks/>
          </p:cNvSpPr>
          <p:nvPr/>
        </p:nvSpPr>
        <p:spPr>
          <a:xfrm>
            <a:off x="990600" y="2426912"/>
            <a:ext cx="10515600" cy="37238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all in the syllabus!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BF1A57-34AC-6043-AFF4-6ED9AC4DD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EE8B32-A1CA-5323-D584-FFAD515926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3462"/>
            <a:ext cx="7315200" cy="365125"/>
          </a:xfrm>
        </p:spPr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65E00B-5039-2AAB-09C6-71047A9AC0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185029"/>
              </p:ext>
            </p:extLst>
          </p:nvPr>
        </p:nvGraphicFramePr>
        <p:xfrm>
          <a:off x="3539067" y="1633736"/>
          <a:ext cx="5418666" cy="3774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4132582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48913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670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Introductions, Python, ROS, Ubuntu, Gazebo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326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5, 6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Forward Kinematics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331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Makeup/Open Lab</a:t>
                      </a:r>
                    </a:p>
                    <a:p>
                      <a:r>
                        <a:rPr lang="en-US" dirty="0"/>
                        <a:t>(Fall Break, Exam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13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Inverse Kinematics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703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11, 12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Cameras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98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Makeup/Open Lab (Thanksgiving)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660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14, 15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Final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705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146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134-B739-3C4F-9C70-4C15AB73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9B6CA-60D4-D342-A234-2332F483D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 Project</a:t>
            </a:r>
          </a:p>
          <a:p>
            <a:pPr lvl="1"/>
            <a:r>
              <a:rPr lang="en-US" dirty="0"/>
              <a:t>Vision Enabled Pick &amp; Place Task using UR3 Arms</a:t>
            </a:r>
          </a:p>
          <a:p>
            <a:pPr lvl="1"/>
            <a:r>
              <a:rPr lang="en-US" dirty="0"/>
              <a:t>Final Project </a:t>
            </a:r>
            <a:r>
              <a:rPr lang="en-US" i="1" dirty="0"/>
              <a:t>is</a:t>
            </a:r>
            <a:r>
              <a:rPr lang="en-US" dirty="0"/>
              <a:t> the final (25% of overall grade)</a:t>
            </a:r>
          </a:p>
          <a:p>
            <a:r>
              <a:rPr lang="en-US" dirty="0"/>
              <a:t>Labs will walk you through each step involved in building the project (another 25% of overall grade)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E8171-EB85-4746-8D94-A24449DA0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3462"/>
            <a:ext cx="7315200" cy="365125"/>
          </a:xfrm>
        </p:spPr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20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D_Clark_PPT_Template_LF-9-22-20" id="{75221081-9BCF-48AE-AD77-F513C7F0D82C}" vid="{F25D7244-20F2-4321-BA1E-59210A6D05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UMD_Clark_PPT_Template_LF-9-22-20</Template>
  <TotalTime>6424</TotalTime>
  <Words>894</Words>
  <Application>Microsoft Office PowerPoint</Application>
  <PresentationFormat>Widescreen</PresentationFormat>
  <Paragraphs>136</Paragraphs>
  <Slides>17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Trebuchet MS</vt:lpstr>
      <vt:lpstr>Office Theme</vt:lpstr>
      <vt:lpstr>ENME480 Labs Week 1 - Basics</vt:lpstr>
      <vt:lpstr>Introductions</vt:lpstr>
      <vt:lpstr>Todays Plan</vt:lpstr>
      <vt:lpstr>Lab Structure</vt:lpstr>
      <vt:lpstr>Lab/Homework Grading</vt:lpstr>
      <vt:lpstr>AI Usage Policy</vt:lpstr>
      <vt:lpstr>AI Usage Policy</vt:lpstr>
      <vt:lpstr>Schedule</vt:lpstr>
      <vt:lpstr>Goals</vt:lpstr>
      <vt:lpstr>Goals</vt:lpstr>
      <vt:lpstr>Hardware</vt:lpstr>
      <vt:lpstr>Software</vt:lpstr>
      <vt:lpstr>Why Ubuntu?</vt:lpstr>
      <vt:lpstr>Docker</vt:lpstr>
      <vt:lpstr>Virtual Machines</vt:lpstr>
      <vt:lpstr>The Robotics Operating System (ROS)</vt:lpstr>
      <vt:lpstr>Deliverables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ENME480 Labs Week 1 - Basics</dc:title>
  <dc:creator>Alexander Philip Beyer</dc:creator>
  <cp:lastModifiedBy>Alex Beyer</cp:lastModifiedBy>
  <cp:revision>17</cp:revision>
  <dcterms:created xsi:type="dcterms:W3CDTF">2023-08-29T15:38:12Z</dcterms:created>
  <dcterms:modified xsi:type="dcterms:W3CDTF">2025-09-08T19:08:20Z</dcterms:modified>
</cp:coreProperties>
</file>